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1" r:id="rId5"/>
    <p:sldId id="262"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68"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7A847CFC-816F-41D0-AAC0-9BF4FEBC753E}" type="datetimeFigureOut">
              <a:rPr lang="es-ES" smtClean="0"/>
              <a:t>29/03/2014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7A847CFC-816F-41D0-AAC0-9BF4FEBC753E}" type="datetimeFigureOut">
              <a:rPr lang="es-ES" smtClean="0"/>
              <a:t>29/03/2014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7A847CFC-816F-41D0-AAC0-9BF4FEBC753E}" type="datetimeFigureOut">
              <a:rPr lang="es-ES" smtClean="0"/>
              <a:t>29/03/2014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7A847CFC-816F-41D0-AAC0-9BF4FEBC753E}" type="datetimeFigureOut">
              <a:rPr lang="es-ES" smtClean="0"/>
              <a:t>29/03/2014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7A847CFC-816F-41D0-AAC0-9BF4FEBC753E}" type="datetimeFigureOut">
              <a:rPr lang="es-ES" smtClean="0"/>
              <a:t>29/03/2014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7A847CFC-816F-41D0-AAC0-9BF4FEBC753E}" type="datetimeFigureOut">
              <a:rPr lang="es-ES" smtClean="0"/>
              <a:t>29/03/2014</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Date Placeholder 6"/>
          <p:cNvSpPr>
            <a:spLocks noGrp="1"/>
          </p:cNvSpPr>
          <p:nvPr>
            <p:ph type="dt" sz="half" idx="10"/>
          </p:nvPr>
        </p:nvSpPr>
        <p:spPr/>
        <p:txBody>
          <a:bodyPr/>
          <a:lstStyle/>
          <a:p>
            <a:fld id="{7A847CFC-816F-41D0-AAC0-9BF4FEBC753E}" type="datetimeFigureOut">
              <a:rPr lang="es-ES" smtClean="0"/>
              <a:t>29/03/2014</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7A847CFC-816F-41D0-AAC0-9BF4FEBC753E}" type="datetimeFigureOut">
              <a:rPr lang="es-ES" smtClean="0"/>
              <a:t>29/03/2014</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847CFC-816F-41D0-AAC0-9BF4FEBC753E}" type="datetimeFigureOut">
              <a:rPr lang="es-ES" smtClean="0"/>
              <a:t>29/03/2014</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7A847CFC-816F-41D0-AAC0-9BF4FEBC753E}" type="datetimeFigureOut">
              <a:rPr lang="es-ES" smtClean="0"/>
              <a:t>29/03/2014</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132FADFE-3B8F-471C-ABF0-DBC7717ECBBC}" type="slidenum">
              <a:rPr lang="es-ES" smtClean="0"/>
              <a:t>‹Nº›</a:t>
            </a:fld>
            <a:endParaRPr lang="es-ES"/>
          </a:p>
        </p:txBody>
      </p:sp>
      <p:sp>
        <p:nvSpPr>
          <p:cNvPr id="9" name="Content Placeholder 8"/>
          <p:cNvSpPr>
            <a:spLocks noGrp="1"/>
          </p:cNvSpPr>
          <p:nvPr>
            <p:ph sz="quarter" idx="13"/>
          </p:nvPr>
        </p:nvSpPr>
        <p:spPr>
          <a:xfrm>
            <a:off x="304800" y="381000"/>
            <a:ext cx="7772400" cy="494284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8" name="Date Placeholder 7"/>
          <p:cNvSpPr>
            <a:spLocks noGrp="1"/>
          </p:cNvSpPr>
          <p:nvPr>
            <p:ph type="dt" sz="half" idx="10"/>
          </p:nvPr>
        </p:nvSpPr>
        <p:spPr/>
        <p:txBody>
          <a:bodyPr/>
          <a:lstStyle/>
          <a:p>
            <a:fld id="{7A847CFC-816F-41D0-AAC0-9BF4FEBC753E}" type="datetimeFigureOut">
              <a:rPr lang="es-ES" smtClean="0"/>
              <a:t>29/03/2014</a:t>
            </a:fld>
            <a:endParaRPr lang="es-ES"/>
          </a:p>
        </p:txBody>
      </p:sp>
      <p:sp>
        <p:nvSpPr>
          <p:cNvPr id="9" name="Slide Number Placeholder 8"/>
          <p:cNvSpPr>
            <a:spLocks noGrp="1"/>
          </p:cNvSpPr>
          <p:nvPr>
            <p:ph type="sldNum" sz="quarter" idx="11"/>
          </p:nvPr>
        </p:nvSpPr>
        <p:spPr/>
        <p:txBody>
          <a:bodyPr/>
          <a:lstStyle/>
          <a:p>
            <a:fld id="{132FADFE-3B8F-471C-ABF0-DBC7717ECBBC}" type="slidenum">
              <a:rPr lang="es-ES" smtClean="0"/>
              <a:t>‹Nº›</a:t>
            </a:fld>
            <a:endParaRPr lang="es-ES"/>
          </a:p>
        </p:txBody>
      </p:sp>
      <p:sp>
        <p:nvSpPr>
          <p:cNvPr id="10" name="Footer Placeholder 9"/>
          <p:cNvSpPr>
            <a:spLocks noGrp="1"/>
          </p:cNvSpPr>
          <p:nvPr>
            <p:ph type="ftr" sz="quarter" idx="12"/>
          </p:nvPr>
        </p:nvSpPr>
        <p:spPr/>
        <p:txBody>
          <a:bodyPr/>
          <a:lstStyle/>
          <a:p>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132FADFE-3B8F-471C-ABF0-DBC7717ECBBC}" type="slidenum">
              <a:rPr lang="es-ES" smtClean="0"/>
              <a:t>‹Nº›</a:t>
            </a:fld>
            <a:endParaRPr lang="es-E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s-E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7A847CFC-816F-41D0-AAC0-9BF4FEBC753E}" type="datetimeFigureOut">
              <a:rPr lang="es-ES" smtClean="0"/>
              <a:t>29/03/2014</a:t>
            </a:fld>
            <a:endParaRPr lang="es-E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132856"/>
            <a:ext cx="7543800" cy="1285999"/>
          </a:xfrm>
        </p:spPr>
        <p:txBody>
          <a:bodyPr/>
          <a:lstStyle/>
          <a:p>
            <a:r>
              <a:rPr lang="es-MX" dirty="0" smtClean="0">
                <a:solidFill>
                  <a:srgbClr val="0070C0"/>
                </a:solidFill>
                <a:latin typeface="Aharoni" panose="02010803020104030203" pitchFamily="2" charset="-79"/>
                <a:cs typeface="Aharoni" panose="02010803020104030203" pitchFamily="2" charset="-79"/>
              </a:rPr>
              <a:t>EQUIPO  V</a:t>
            </a:r>
            <a:endParaRPr lang="es-MX" dirty="0">
              <a:solidFill>
                <a:srgbClr val="0070C0"/>
              </a:solidFill>
              <a:latin typeface="Aharoni" panose="02010803020104030203" pitchFamily="2" charset="-79"/>
              <a:cs typeface="Aharoni" panose="02010803020104030203" pitchFamily="2" charset="-79"/>
            </a:endParaRPr>
          </a:p>
        </p:txBody>
      </p:sp>
      <p:pic>
        <p:nvPicPr>
          <p:cNvPr id="4" name="3 Imagen"/>
          <p:cNvPicPr/>
          <p:nvPr/>
        </p:nvPicPr>
        <p:blipFill>
          <a:blip r:embed="rId2">
            <a:extLst>
              <a:ext uri="{28A0092B-C50C-407E-A947-70E740481C1C}">
                <a14:useLocalDpi xmlns:a14="http://schemas.microsoft.com/office/drawing/2010/main" val="0"/>
              </a:ext>
            </a:extLst>
          </a:blip>
          <a:srcRect/>
          <a:stretch>
            <a:fillRect/>
          </a:stretch>
        </p:blipFill>
        <p:spPr bwMode="auto">
          <a:xfrm>
            <a:off x="251520" y="58661"/>
            <a:ext cx="3312368" cy="2290219"/>
          </a:xfrm>
          <a:prstGeom prst="rect">
            <a:avLst/>
          </a:prstGeom>
          <a:noFill/>
          <a:ln>
            <a:noFill/>
          </a:ln>
        </p:spPr>
      </p:pic>
      <p:sp>
        <p:nvSpPr>
          <p:cNvPr id="5" name="4 CuadroTexto"/>
          <p:cNvSpPr txBox="1"/>
          <p:nvPr/>
        </p:nvSpPr>
        <p:spPr>
          <a:xfrm>
            <a:off x="899592" y="4440886"/>
            <a:ext cx="7488832" cy="1384995"/>
          </a:xfrm>
          <a:prstGeom prst="rect">
            <a:avLst/>
          </a:prstGeom>
          <a:noFill/>
        </p:spPr>
        <p:txBody>
          <a:bodyPr wrap="square" rtlCol="0">
            <a:spAutoFit/>
          </a:bodyPr>
          <a:lstStyle/>
          <a:p>
            <a:r>
              <a:rPr lang="es-MX" sz="2800" b="1" dirty="0" smtClean="0">
                <a:latin typeface="+mj-lt"/>
              </a:rPr>
              <a:t>MATERIA:   </a:t>
            </a:r>
            <a:r>
              <a:rPr lang="es-MX" sz="2800" dirty="0" smtClean="0">
                <a:latin typeface="+mj-lt"/>
              </a:rPr>
              <a:t>DISEÑO CURRICULAR</a:t>
            </a:r>
          </a:p>
          <a:p>
            <a:endParaRPr lang="es-MX" sz="2800" dirty="0" smtClean="0">
              <a:latin typeface="+mj-lt"/>
            </a:endParaRPr>
          </a:p>
          <a:p>
            <a:r>
              <a:rPr lang="es-MX" sz="2800" b="1" dirty="0" smtClean="0">
                <a:latin typeface="+mj-lt"/>
              </a:rPr>
              <a:t>TEMA:</a:t>
            </a:r>
            <a:r>
              <a:rPr lang="es-MX" sz="2800" dirty="0" smtClean="0">
                <a:latin typeface="+mj-lt"/>
              </a:rPr>
              <a:t> EVALUACIÓN Y EL CURRÍCULUM</a:t>
            </a:r>
            <a:endParaRPr lang="es-MX" sz="2800" dirty="0">
              <a:latin typeface="+mj-lt"/>
            </a:endParaRPr>
          </a:p>
        </p:txBody>
      </p:sp>
    </p:spTree>
    <p:extLst>
      <p:ext uri="{BB962C8B-B14F-4D97-AF65-F5344CB8AC3E}">
        <p14:creationId xmlns:p14="http://schemas.microsoft.com/office/powerpoint/2010/main" val="19360307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Problemas para realizar la evaluación curricular</a:t>
            </a:r>
            <a:endParaRPr lang="es-MX" dirty="0"/>
          </a:p>
        </p:txBody>
      </p:sp>
      <p:sp>
        <p:nvSpPr>
          <p:cNvPr id="3" name="2 Marcador de contenido"/>
          <p:cNvSpPr>
            <a:spLocks noGrp="1"/>
          </p:cNvSpPr>
          <p:nvPr>
            <p:ph idx="1"/>
          </p:nvPr>
        </p:nvSpPr>
        <p:spPr>
          <a:xfrm>
            <a:off x="457200" y="1412776"/>
            <a:ext cx="7571184" cy="5184576"/>
          </a:xfrm>
        </p:spPr>
        <p:txBody>
          <a:bodyPr>
            <a:noAutofit/>
          </a:bodyPr>
          <a:lstStyle/>
          <a:p>
            <a:pPr algn="just"/>
            <a:r>
              <a:rPr lang="es-MX" sz="2800" dirty="0" smtClean="0"/>
              <a:t>Para Hilda Taba(1992)la evaluación curricular abarca gran variedad de significados y describe numerosos procesos. Ella reconoce dos definiciones, una referida a la calificación y otro como proceso intrincado y complejo que  comienza con la formulación objetivos que involucra decisiones para asegurar la evidencia de su cumplimiento.</a:t>
            </a:r>
          </a:p>
          <a:p>
            <a:pPr algn="just"/>
            <a:r>
              <a:rPr lang="es-MX" sz="2800" dirty="0" smtClean="0"/>
              <a:t>Se involucran intereses humanos e institucionales, lo que obstaculiza la recolección de datos, son distorsionados u obstruidos en favor de dichos intereses.</a:t>
            </a:r>
            <a:endParaRPr lang="es-MX" sz="2800" dirty="0"/>
          </a:p>
        </p:txBody>
      </p:sp>
    </p:spTree>
    <p:extLst>
      <p:ext uri="{BB962C8B-B14F-4D97-AF65-F5344CB8AC3E}">
        <p14:creationId xmlns:p14="http://schemas.microsoft.com/office/powerpoint/2010/main" val="21517123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MX" sz="3600" dirty="0" smtClean="0"/>
              <a:t>Operaciones fundamentales para conducir la evaluación curricular(Tyler)</a:t>
            </a:r>
            <a:endParaRPr lang="es-MX" sz="3600" dirty="0"/>
          </a:p>
        </p:txBody>
      </p:sp>
      <p:sp>
        <p:nvSpPr>
          <p:cNvPr id="3" name="2 Marcador de contenido"/>
          <p:cNvSpPr>
            <a:spLocks noGrp="1"/>
          </p:cNvSpPr>
          <p:nvPr>
            <p:ph idx="1"/>
          </p:nvPr>
        </p:nvSpPr>
        <p:spPr>
          <a:xfrm>
            <a:off x="457200" y="1556792"/>
            <a:ext cx="7620000" cy="5040560"/>
          </a:xfrm>
        </p:spPr>
        <p:txBody>
          <a:bodyPr>
            <a:noAutofit/>
          </a:bodyPr>
          <a:lstStyle/>
          <a:p>
            <a:pPr algn="just"/>
            <a:r>
              <a:rPr lang="es-MX" sz="2600" dirty="0" smtClean="0"/>
              <a:t>1-Definir y delimitar lo que se evaluará, para lo cual es necesario establecer el área y los propósitos de la evaluación.</a:t>
            </a:r>
          </a:p>
          <a:p>
            <a:pPr algn="just"/>
            <a:r>
              <a:rPr lang="es-MX" sz="2600" dirty="0" smtClean="0"/>
              <a:t>2-Definir operacionalmente, es decir se formulará un conjunto de conceptos y suposiciones pertinentes para dicho aspecto.</a:t>
            </a:r>
          </a:p>
          <a:p>
            <a:pPr algn="just"/>
            <a:r>
              <a:rPr lang="es-MX" sz="2600" dirty="0" smtClean="0"/>
              <a:t>3-Seleccionar y elaborar instrumentos y procedimientos para medirlo (Pruebas, escalas, lista de chequeo, técnicas de análisis de documentos, </a:t>
            </a:r>
            <a:r>
              <a:rPr lang="es-MX" sz="2600" dirty="0" err="1" smtClean="0"/>
              <a:t>etc</a:t>
            </a:r>
            <a:r>
              <a:rPr lang="es-MX" sz="2600" dirty="0" smtClean="0"/>
              <a:t>).</a:t>
            </a:r>
          </a:p>
          <a:p>
            <a:pPr algn="just"/>
            <a:r>
              <a:rPr lang="es-MX" sz="2600" dirty="0" smtClean="0"/>
              <a:t>4-Revisar continuamente los pasos anteriores, de acuerdo con la información obtenida en cada etapa del proceso. </a:t>
            </a:r>
          </a:p>
          <a:p>
            <a:pPr algn="just"/>
            <a:endParaRPr lang="es-MX" sz="2600" dirty="0"/>
          </a:p>
        </p:txBody>
      </p:sp>
    </p:spTree>
    <p:extLst>
      <p:ext uri="{BB962C8B-B14F-4D97-AF65-F5344CB8AC3E}">
        <p14:creationId xmlns:p14="http://schemas.microsoft.com/office/powerpoint/2010/main" val="2620411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b="1" dirty="0" smtClean="0"/>
              <a:t>Tipos de evaluación curricular</a:t>
            </a:r>
            <a:endParaRPr lang="es-MX" b="1" dirty="0"/>
          </a:p>
        </p:txBody>
      </p:sp>
      <p:sp>
        <p:nvSpPr>
          <p:cNvPr id="3" name="2 Marcador de contenido"/>
          <p:cNvSpPr>
            <a:spLocks noGrp="1"/>
          </p:cNvSpPr>
          <p:nvPr>
            <p:ph idx="1"/>
          </p:nvPr>
        </p:nvSpPr>
        <p:spPr>
          <a:xfrm>
            <a:off x="457200" y="2132856"/>
            <a:ext cx="7620000" cy="4267944"/>
          </a:xfrm>
        </p:spPr>
        <p:txBody>
          <a:bodyPr>
            <a:normAutofit/>
          </a:bodyPr>
          <a:lstStyle/>
          <a:p>
            <a:r>
              <a:rPr lang="es-MX" sz="4000" dirty="0" smtClean="0"/>
              <a:t>1- Evaluación de Contexto</a:t>
            </a:r>
          </a:p>
          <a:p>
            <a:r>
              <a:rPr lang="es-MX" sz="4000" dirty="0" smtClean="0"/>
              <a:t>2- </a:t>
            </a:r>
            <a:r>
              <a:rPr lang="es-MX" sz="3600" dirty="0" smtClean="0"/>
              <a:t>Evaluación de Entrada o Insumo </a:t>
            </a:r>
          </a:p>
          <a:p>
            <a:r>
              <a:rPr lang="es-MX" sz="4000" dirty="0" smtClean="0"/>
              <a:t>3- Evaluación de Proceso</a:t>
            </a:r>
          </a:p>
          <a:p>
            <a:r>
              <a:rPr lang="es-MX" sz="4000" dirty="0" smtClean="0"/>
              <a:t>4- Evaluación de Producto </a:t>
            </a:r>
            <a:endParaRPr lang="es-MX" sz="4000" dirty="0"/>
          </a:p>
        </p:txBody>
      </p:sp>
    </p:spTree>
    <p:extLst>
      <p:ext uri="{BB962C8B-B14F-4D97-AF65-F5344CB8AC3E}">
        <p14:creationId xmlns:p14="http://schemas.microsoft.com/office/powerpoint/2010/main" val="25726549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b="1" dirty="0" smtClean="0"/>
              <a:t>Evaluación de Contexto</a:t>
            </a:r>
            <a:endParaRPr lang="es-MX" b="1" dirty="0"/>
          </a:p>
        </p:txBody>
      </p:sp>
      <p:sp>
        <p:nvSpPr>
          <p:cNvPr id="3" name="2 Marcador de contenido"/>
          <p:cNvSpPr>
            <a:spLocks noGrp="1"/>
          </p:cNvSpPr>
          <p:nvPr>
            <p:ph idx="1"/>
          </p:nvPr>
        </p:nvSpPr>
        <p:spPr/>
        <p:txBody>
          <a:bodyPr>
            <a:normAutofit/>
          </a:bodyPr>
          <a:lstStyle/>
          <a:p>
            <a:pPr algn="just"/>
            <a:r>
              <a:rPr lang="es-MX" sz="2800" dirty="0" smtClean="0"/>
              <a:t>Sirve para tomar decisiones para establecer la planeación: objetivos, medios relevantes, las necesidades detectadas y metas curriculares en función al contexto social. </a:t>
            </a:r>
          </a:p>
          <a:p>
            <a:pPr algn="just"/>
            <a:r>
              <a:rPr lang="es-MX" sz="2800" dirty="0" smtClean="0"/>
              <a:t>Referida a las necesidades y/o problemas, oportunidades sociales para transformarlos en metas y objetivos; así como para apreciar como el proceso educativo atiende realmente a las expectativas del ambiente que lo rodea y como éste influye en el programa. </a:t>
            </a:r>
            <a:endParaRPr lang="es-MX" sz="2800" dirty="0"/>
          </a:p>
        </p:txBody>
      </p:sp>
    </p:spTree>
    <p:extLst>
      <p:ext uri="{BB962C8B-B14F-4D97-AF65-F5344CB8AC3E}">
        <p14:creationId xmlns:p14="http://schemas.microsoft.com/office/powerpoint/2010/main" val="32914559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sz="4000" b="1" dirty="0" smtClean="0"/>
              <a:t>Evaluación de entrada o insumo</a:t>
            </a:r>
            <a:endParaRPr lang="es-MX" sz="4000" b="1" dirty="0"/>
          </a:p>
        </p:txBody>
      </p:sp>
      <p:sp>
        <p:nvSpPr>
          <p:cNvPr id="3" name="2 Marcador de contenido"/>
          <p:cNvSpPr>
            <a:spLocks noGrp="1"/>
          </p:cNvSpPr>
          <p:nvPr>
            <p:ph idx="1"/>
          </p:nvPr>
        </p:nvSpPr>
        <p:spPr>
          <a:xfrm>
            <a:off x="457200" y="1340768"/>
            <a:ext cx="7620000" cy="5060032"/>
          </a:xfrm>
        </p:spPr>
        <p:txBody>
          <a:bodyPr>
            <a:noAutofit/>
          </a:bodyPr>
          <a:lstStyle/>
          <a:p>
            <a:pPr algn="just"/>
            <a:r>
              <a:rPr lang="es-MX" sz="3200" dirty="0" smtClean="0"/>
              <a:t>Permite estructurar todo el proceso y sistema de decisiones para establecer el diseño curricular: uso de recursos, especificación de procedimientos, requerimientos personales y presupuestos, etc. </a:t>
            </a:r>
          </a:p>
          <a:p>
            <a:pPr algn="just"/>
            <a:r>
              <a:rPr lang="es-MX" sz="3200" dirty="0" smtClean="0"/>
              <a:t>Este segmento conducirá a estructurar decisiones para determinar el diseño más adecuado y lograr las metas de un programa.</a:t>
            </a:r>
            <a:endParaRPr lang="es-MX" sz="3200" dirty="0"/>
          </a:p>
        </p:txBody>
      </p:sp>
    </p:spTree>
    <p:extLst>
      <p:ext uri="{BB962C8B-B14F-4D97-AF65-F5344CB8AC3E}">
        <p14:creationId xmlns:p14="http://schemas.microsoft.com/office/powerpoint/2010/main" val="31548757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b="1" dirty="0" smtClean="0"/>
              <a:t>Evaluación de proceso</a:t>
            </a:r>
            <a:endParaRPr lang="es-MX" b="1" dirty="0"/>
          </a:p>
        </p:txBody>
      </p:sp>
      <p:sp>
        <p:nvSpPr>
          <p:cNvPr id="3" name="2 Marcador de contenido"/>
          <p:cNvSpPr>
            <a:spLocks noGrp="1"/>
          </p:cNvSpPr>
          <p:nvPr>
            <p:ph idx="1"/>
          </p:nvPr>
        </p:nvSpPr>
        <p:spPr/>
        <p:txBody>
          <a:bodyPr>
            <a:normAutofit/>
          </a:bodyPr>
          <a:lstStyle/>
          <a:p>
            <a:pPr algn="just"/>
            <a:r>
              <a:rPr lang="es-MX" sz="3200" dirty="0" smtClean="0"/>
              <a:t>Se refiere al análisis de aspectos como:</a:t>
            </a:r>
          </a:p>
          <a:p>
            <a:pPr algn="just"/>
            <a:r>
              <a:rPr lang="es-MX" sz="3200" dirty="0" smtClean="0"/>
              <a:t>-Las formas de interacción en la relación del proceso de enseñanza-aprendizaje. </a:t>
            </a:r>
          </a:p>
          <a:p>
            <a:pPr algn="just"/>
            <a:r>
              <a:rPr lang="es-MX" sz="3200" dirty="0" smtClean="0"/>
              <a:t>-El uso de los materiales didácticos, </a:t>
            </a:r>
          </a:p>
          <a:p>
            <a:pPr algn="just"/>
            <a:r>
              <a:rPr lang="es-MX" sz="3200" dirty="0" smtClean="0"/>
              <a:t>-El funcionamiento de la organización, y </a:t>
            </a:r>
          </a:p>
          <a:p>
            <a:pPr algn="just"/>
            <a:r>
              <a:rPr lang="es-MX" sz="3200" dirty="0" smtClean="0"/>
              <a:t>-La relación con los factores que rodean al proceso.</a:t>
            </a:r>
          </a:p>
          <a:p>
            <a:pPr marL="0" indent="0" algn="just">
              <a:buNone/>
            </a:pPr>
            <a:endParaRPr lang="es-MX" sz="3200" dirty="0"/>
          </a:p>
        </p:txBody>
      </p:sp>
    </p:spTree>
    <p:extLst>
      <p:ext uri="{BB962C8B-B14F-4D97-AF65-F5344CB8AC3E}">
        <p14:creationId xmlns:p14="http://schemas.microsoft.com/office/powerpoint/2010/main" val="28704598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algn="just"/>
            <a:r>
              <a:rPr lang="es-MX" sz="3600" dirty="0" smtClean="0"/>
              <a:t>Para recolectar la información de este tipo de evaluación se utilizan procedimientos formales e informales (Buzón de Sugerencias, Redes PERT, Entrevistas, etc.)</a:t>
            </a:r>
            <a:endParaRPr lang="es-MX" sz="3600" dirty="0"/>
          </a:p>
        </p:txBody>
      </p:sp>
    </p:spTree>
    <p:extLst>
      <p:ext uri="{BB962C8B-B14F-4D97-AF65-F5344CB8AC3E}">
        <p14:creationId xmlns:p14="http://schemas.microsoft.com/office/powerpoint/2010/main" val="16121481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Evaluación de Producto </a:t>
            </a:r>
            <a:endParaRPr lang="es-MX" dirty="0"/>
          </a:p>
        </p:txBody>
      </p:sp>
      <p:sp>
        <p:nvSpPr>
          <p:cNvPr id="3" name="2 Marcador de contenido"/>
          <p:cNvSpPr>
            <a:spLocks noGrp="1"/>
          </p:cNvSpPr>
          <p:nvPr>
            <p:ph idx="1"/>
          </p:nvPr>
        </p:nvSpPr>
        <p:spPr>
          <a:xfrm>
            <a:off x="457200" y="1340768"/>
            <a:ext cx="7571184" cy="5184576"/>
          </a:xfrm>
        </p:spPr>
        <p:txBody>
          <a:bodyPr>
            <a:normAutofit/>
          </a:bodyPr>
          <a:lstStyle/>
          <a:p>
            <a:r>
              <a:rPr lang="es-MX" sz="2400" dirty="0" smtClean="0"/>
              <a:t>Sirve para la toma de decisiones tendientes a juzgar los logros no sólo del </a:t>
            </a:r>
            <a:r>
              <a:rPr lang="es-MX" sz="2400" dirty="0"/>
              <a:t>f</a:t>
            </a:r>
            <a:r>
              <a:rPr lang="es-MX" sz="2400" dirty="0" smtClean="0"/>
              <a:t>inal de cada etapa del proyecto, sino del proyecto global. </a:t>
            </a:r>
          </a:p>
          <a:p>
            <a:pPr marL="114300" indent="0">
              <a:buNone/>
            </a:pPr>
            <a:endParaRPr lang="es-MX" sz="2400" dirty="0" smtClean="0"/>
          </a:p>
          <a:p>
            <a:pPr algn="just"/>
            <a:r>
              <a:rPr lang="es-MX" sz="2400" dirty="0" smtClean="0"/>
              <a:t>El procedimiento para la evaluación del producto es analizar la definición operacional de los objetivos, criterios asociados con los objetivos de la actividad, posteriormente se comparan estas medidas de criterio con normas determinadas y finalmente se realizan una  interpretación racional de los logros, empleando la información obtenida en las evaluaciones anteriores.</a:t>
            </a:r>
            <a:endParaRPr lang="es-MX" sz="2400" dirty="0"/>
          </a:p>
        </p:txBody>
      </p:sp>
    </p:spTree>
    <p:extLst>
      <p:ext uri="{BB962C8B-B14F-4D97-AF65-F5344CB8AC3E}">
        <p14:creationId xmlns:p14="http://schemas.microsoft.com/office/powerpoint/2010/main" val="20436601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Diferencia entre la evaluación curricular interna y externa</a:t>
            </a:r>
            <a:endParaRPr lang="es-MX" dirty="0"/>
          </a:p>
        </p:txBody>
      </p:sp>
      <p:sp>
        <p:nvSpPr>
          <p:cNvPr id="3" name="2 Marcador de contenido"/>
          <p:cNvSpPr>
            <a:spLocks noGrp="1"/>
          </p:cNvSpPr>
          <p:nvPr>
            <p:ph idx="1"/>
          </p:nvPr>
        </p:nvSpPr>
        <p:spPr>
          <a:xfrm>
            <a:off x="467544" y="1844824"/>
            <a:ext cx="7620000" cy="4800600"/>
          </a:xfrm>
        </p:spPr>
        <p:txBody>
          <a:bodyPr>
            <a:normAutofit/>
          </a:bodyPr>
          <a:lstStyle/>
          <a:p>
            <a:pPr algn="just"/>
            <a:r>
              <a:rPr lang="es-MX" sz="2800" dirty="0" smtClean="0"/>
              <a:t>Evaluación interna está referida a la evaluación del proceso, los cuales se miden a través de eficiencia y eficacia. </a:t>
            </a:r>
          </a:p>
          <a:p>
            <a:pPr marL="114300" indent="0" algn="just">
              <a:buNone/>
            </a:pPr>
            <a:endParaRPr lang="es-MX" sz="2800" dirty="0" smtClean="0"/>
          </a:p>
          <a:p>
            <a:pPr algn="just"/>
            <a:r>
              <a:rPr lang="es-MX" sz="2800" dirty="0" smtClean="0"/>
              <a:t>Evaluación externa tiene estrecha relación con la evaluación del producto como proceso final del contexto educativo. </a:t>
            </a:r>
          </a:p>
          <a:p>
            <a:pPr marL="0" indent="0" algn="just">
              <a:buNone/>
            </a:pPr>
            <a:endParaRPr lang="es-MX" sz="2800" dirty="0"/>
          </a:p>
        </p:txBody>
      </p:sp>
    </p:spTree>
    <p:extLst>
      <p:ext uri="{BB962C8B-B14F-4D97-AF65-F5344CB8AC3E}">
        <p14:creationId xmlns:p14="http://schemas.microsoft.com/office/powerpoint/2010/main" val="17945977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Evaluación externa</a:t>
            </a:r>
            <a:endParaRPr lang="es-MX" dirty="0"/>
          </a:p>
        </p:txBody>
      </p:sp>
      <p:sp>
        <p:nvSpPr>
          <p:cNvPr id="3" name="2 Marcador de contenido"/>
          <p:cNvSpPr>
            <a:spLocks noGrp="1"/>
          </p:cNvSpPr>
          <p:nvPr>
            <p:ph idx="1"/>
          </p:nvPr>
        </p:nvSpPr>
        <p:spPr/>
        <p:txBody>
          <a:bodyPr>
            <a:normAutofit/>
          </a:bodyPr>
          <a:lstStyle/>
          <a:p>
            <a:pPr algn="just"/>
            <a:r>
              <a:rPr lang="es-MX" sz="3600" dirty="0" smtClean="0"/>
              <a:t>Busca determinar el impacto que puede tener el egresado de una carrera, con respecto a lo determinado en el perfil profesional propuesto y a su capacidad para satisfacer las necesidades que el ámbito social le demande.</a:t>
            </a:r>
          </a:p>
          <a:p>
            <a:pPr marL="0" indent="0" algn="just">
              <a:buNone/>
            </a:pPr>
            <a:endParaRPr lang="es-MX" sz="3600" dirty="0"/>
          </a:p>
        </p:txBody>
      </p:sp>
    </p:spTree>
    <p:extLst>
      <p:ext uri="{BB962C8B-B14F-4D97-AF65-F5344CB8AC3E}">
        <p14:creationId xmlns:p14="http://schemas.microsoft.com/office/powerpoint/2010/main" val="28906387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latin typeface="Arial" panose="020B0604020202020204" pitchFamily="34" charset="0"/>
                <a:cs typeface="Arial" panose="020B0604020202020204" pitchFamily="34" charset="0"/>
              </a:rPr>
              <a:t>Evaluación y el currículum </a:t>
            </a:r>
            <a:endParaRPr lang="es-MX" dirty="0">
              <a:latin typeface="Arial" panose="020B0604020202020204" pitchFamily="34" charset="0"/>
              <a:cs typeface="Arial" panose="020B0604020202020204" pitchFamily="34" charset="0"/>
            </a:endParaRPr>
          </a:p>
        </p:txBody>
      </p:sp>
      <p:sp>
        <p:nvSpPr>
          <p:cNvPr id="3" name="2 Marcador de contenido"/>
          <p:cNvSpPr>
            <a:spLocks noGrp="1"/>
          </p:cNvSpPr>
          <p:nvPr>
            <p:ph idx="1"/>
          </p:nvPr>
        </p:nvSpPr>
        <p:spPr/>
        <p:txBody>
          <a:bodyPr>
            <a:normAutofit/>
          </a:bodyPr>
          <a:lstStyle/>
          <a:p>
            <a:pPr algn="just"/>
            <a:r>
              <a:rPr lang="es-MX" sz="2800" dirty="0" smtClean="0"/>
              <a:t>Elaborado por Ralph Tyler. </a:t>
            </a:r>
          </a:p>
          <a:p>
            <a:pPr algn="just"/>
            <a:r>
              <a:rPr lang="es-MX" sz="2800" dirty="0" smtClean="0"/>
              <a:t>Relaciona la evaluación curricular con el crecimientos de los estudiantes a la luz de los objetivos deseados. </a:t>
            </a:r>
          </a:p>
          <a:p>
            <a:pPr algn="just"/>
            <a:r>
              <a:rPr lang="es-MX" sz="2800" dirty="0" smtClean="0"/>
              <a:t>Las decisiones acerca del currículum se toman relacionando la congruencia entre los objetivos y los resultados que se obtenían. </a:t>
            </a:r>
          </a:p>
          <a:p>
            <a:pPr algn="just"/>
            <a:r>
              <a:rPr lang="es-MX" sz="2800" dirty="0" smtClean="0"/>
              <a:t>El propósito de la evaluación es valorar los avances del alumno así como determinar la efectividad de las innovaciones educativas.</a:t>
            </a:r>
          </a:p>
          <a:p>
            <a:pPr marL="0" indent="0" algn="just">
              <a:buNone/>
            </a:pPr>
            <a:endParaRPr lang="es-MX" sz="2800" dirty="0" smtClean="0"/>
          </a:p>
          <a:p>
            <a:pPr marL="0" indent="0" algn="just">
              <a:buNone/>
            </a:pPr>
            <a:endParaRPr lang="es-MX" sz="2800" dirty="0"/>
          </a:p>
          <a:p>
            <a:pPr marL="0" indent="0" algn="just">
              <a:buNone/>
            </a:pPr>
            <a:endParaRPr lang="es-MX" sz="2800" dirty="0" smtClean="0"/>
          </a:p>
          <a:p>
            <a:pPr marL="0" indent="0" algn="just">
              <a:buNone/>
            </a:pPr>
            <a:endParaRPr lang="es-MX" sz="2800" dirty="0"/>
          </a:p>
          <a:p>
            <a:pPr marL="0" indent="0" algn="just">
              <a:buNone/>
            </a:pPr>
            <a:endParaRPr lang="es-MX" sz="2800" dirty="0"/>
          </a:p>
        </p:txBody>
      </p:sp>
    </p:spTree>
    <p:extLst>
      <p:ext uri="{BB962C8B-B14F-4D97-AF65-F5344CB8AC3E}">
        <p14:creationId xmlns:p14="http://schemas.microsoft.com/office/powerpoint/2010/main" val="133902826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Pasos de la metodología de la evaluación curricular </a:t>
            </a:r>
            <a:endParaRPr lang="es-MX" dirty="0"/>
          </a:p>
        </p:txBody>
      </p:sp>
      <p:sp>
        <p:nvSpPr>
          <p:cNvPr id="3" name="2 Marcador de contenido"/>
          <p:cNvSpPr>
            <a:spLocks noGrp="1"/>
          </p:cNvSpPr>
          <p:nvPr>
            <p:ph idx="1"/>
          </p:nvPr>
        </p:nvSpPr>
        <p:spPr/>
        <p:txBody>
          <a:bodyPr>
            <a:normAutofit fontScale="62500" lnSpcReduction="20000"/>
          </a:bodyPr>
          <a:lstStyle/>
          <a:p>
            <a:r>
              <a:rPr lang="es-MX" sz="4000" dirty="0" smtClean="0"/>
              <a:t>Identificar los niveles de acumulación curricular.</a:t>
            </a:r>
          </a:p>
          <a:p>
            <a:pPr>
              <a:buFontTx/>
              <a:buChar char="-"/>
            </a:pPr>
            <a:r>
              <a:rPr lang="es-MX" sz="4000" dirty="0" smtClean="0"/>
              <a:t>La misión y visión de la institución </a:t>
            </a:r>
          </a:p>
          <a:p>
            <a:pPr>
              <a:buFontTx/>
              <a:buChar char="-"/>
            </a:pPr>
            <a:r>
              <a:rPr lang="es-MX" sz="4000" dirty="0" smtClean="0"/>
              <a:t>Los objetivos curriculares de la carrera o plan de estudios. </a:t>
            </a:r>
          </a:p>
          <a:p>
            <a:pPr>
              <a:buFontTx/>
              <a:buChar char="-"/>
            </a:pPr>
            <a:r>
              <a:rPr lang="es-MX" sz="4000" dirty="0" smtClean="0"/>
              <a:t>El perfil del egresado.</a:t>
            </a:r>
          </a:p>
          <a:p>
            <a:pPr>
              <a:buFontTx/>
              <a:buChar char="-"/>
            </a:pPr>
            <a:r>
              <a:rPr lang="es-MX" sz="4000" dirty="0" smtClean="0"/>
              <a:t>Análisis de la congruencia y vigencia de los objetivos curriculares y del programa específico.</a:t>
            </a:r>
          </a:p>
          <a:p>
            <a:pPr>
              <a:buFontTx/>
              <a:buChar char="-"/>
            </a:pPr>
            <a:r>
              <a:rPr lang="es-MX" sz="4000" dirty="0" smtClean="0"/>
              <a:t>Determinación de la viabilidad del programa a partir de los recursos humanos y materiales existentes.</a:t>
            </a:r>
          </a:p>
          <a:p>
            <a:pPr>
              <a:buFontTx/>
              <a:buChar char="-"/>
            </a:pPr>
            <a:r>
              <a:rPr lang="es-MX" sz="4000" dirty="0" smtClean="0"/>
              <a:t>Análisis de las variables curriculares:</a:t>
            </a:r>
          </a:p>
          <a:p>
            <a:pPr>
              <a:buFontTx/>
              <a:buChar char="-"/>
            </a:pPr>
            <a:r>
              <a:rPr lang="es-MX" sz="2900" dirty="0" smtClean="0"/>
              <a:t>Propósitos u objetivo general, propósito u objetivo particular o especifico, contenidos, metodología, recursos, criterios  de evaluación, formas de evaluación. </a:t>
            </a:r>
            <a:endParaRPr lang="es-MX" sz="2900" dirty="0"/>
          </a:p>
        </p:txBody>
      </p:sp>
    </p:spTree>
    <p:extLst>
      <p:ext uri="{BB962C8B-B14F-4D97-AF65-F5344CB8AC3E}">
        <p14:creationId xmlns:p14="http://schemas.microsoft.com/office/powerpoint/2010/main" val="105750580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r>
              <a:rPr lang="es-MX" sz="5400" b="1" dirty="0" smtClean="0"/>
              <a:t>GRACIAS</a:t>
            </a:r>
            <a:endParaRPr lang="es-MX" sz="5400" b="1" dirty="0"/>
          </a:p>
        </p:txBody>
      </p:sp>
    </p:spTree>
    <p:extLst>
      <p:ext uri="{BB962C8B-B14F-4D97-AF65-F5344CB8AC3E}">
        <p14:creationId xmlns:p14="http://schemas.microsoft.com/office/powerpoint/2010/main" val="20400148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p:txBody>
          <a:bodyPr>
            <a:normAutofit fontScale="90000"/>
          </a:bodyPr>
          <a:lstStyle/>
          <a:p>
            <a:r>
              <a:rPr lang="es-MX" dirty="0" smtClean="0"/>
              <a:t>QUE ES LA EVALUACIÓN EN EL CURRÍCULUM</a:t>
            </a:r>
            <a:endParaRPr lang="es-MX" dirty="0"/>
          </a:p>
        </p:txBody>
      </p:sp>
      <p:sp>
        <p:nvSpPr>
          <p:cNvPr id="3" name="2 Marcador de contenido"/>
          <p:cNvSpPr>
            <a:spLocks noGrp="1"/>
          </p:cNvSpPr>
          <p:nvPr>
            <p:ph idx="1"/>
          </p:nvPr>
        </p:nvSpPr>
        <p:spPr>
          <a:xfrm>
            <a:off x="457200" y="2492896"/>
            <a:ext cx="7620000" cy="3907904"/>
          </a:xfrm>
        </p:spPr>
        <p:txBody>
          <a:bodyPr>
            <a:normAutofit/>
          </a:bodyPr>
          <a:lstStyle/>
          <a:p>
            <a:pPr algn="just"/>
            <a:r>
              <a:rPr lang="es-MX" sz="3200" dirty="0">
                <a:solidFill>
                  <a:srgbClr val="000000"/>
                </a:solidFill>
                <a:ea typeface="Times New Roman"/>
              </a:rPr>
              <a:t>Proceso permanente de investigación que permite analizar los diferentes componentes del currículum, en relación con la realidad de la institución y del entorno social en que se desarrolla el plan curricular</a:t>
            </a:r>
            <a:endParaRPr lang="es-MX" sz="3200" dirty="0"/>
          </a:p>
        </p:txBody>
      </p:sp>
    </p:spTree>
    <p:extLst>
      <p:ext uri="{BB962C8B-B14F-4D97-AF65-F5344CB8AC3E}">
        <p14:creationId xmlns:p14="http://schemas.microsoft.com/office/powerpoint/2010/main" val="17734880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p:txBody>
          <a:bodyPr>
            <a:normAutofit/>
          </a:bodyPr>
          <a:lstStyle/>
          <a:p>
            <a:r>
              <a:rPr lang="es-MX" dirty="0" smtClean="0"/>
              <a:t>DEFINICIÓN </a:t>
            </a:r>
            <a:endParaRPr lang="es-MX" dirty="0"/>
          </a:p>
        </p:txBody>
      </p:sp>
      <p:sp>
        <p:nvSpPr>
          <p:cNvPr id="3" name="2 Marcador de contenido"/>
          <p:cNvSpPr>
            <a:spLocks noGrp="1"/>
          </p:cNvSpPr>
          <p:nvPr>
            <p:ph idx="1"/>
          </p:nvPr>
        </p:nvSpPr>
        <p:spPr>
          <a:xfrm>
            <a:off x="467544" y="1772816"/>
            <a:ext cx="7416824" cy="3096344"/>
          </a:xfrm>
        </p:spPr>
        <p:txBody>
          <a:bodyPr>
            <a:noAutofit/>
          </a:bodyPr>
          <a:lstStyle/>
          <a:p>
            <a:pPr algn="just"/>
            <a:r>
              <a:rPr lang="es-MX" sz="3200" dirty="0" smtClean="0"/>
              <a:t>La evaluación conduce otorgar un sentido al juicio sistemático de valor o mérito de un objeto, que lleva implícita una interpretación de la información conocida y la consecuente emisión de juicios valorativos.</a:t>
            </a:r>
          </a:p>
        </p:txBody>
      </p:sp>
    </p:spTree>
    <p:extLst>
      <p:ext uri="{BB962C8B-B14F-4D97-AF65-F5344CB8AC3E}">
        <p14:creationId xmlns:p14="http://schemas.microsoft.com/office/powerpoint/2010/main" val="8243665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20688"/>
            <a:ext cx="7620000" cy="5832648"/>
          </a:xfrm>
        </p:spPr>
        <p:txBody>
          <a:bodyPr>
            <a:normAutofit/>
          </a:bodyPr>
          <a:lstStyle/>
          <a:p>
            <a:pPr lvl="0" algn="just">
              <a:buClr>
                <a:srgbClr val="31B6FD"/>
              </a:buClr>
            </a:pPr>
            <a:r>
              <a:rPr lang="es-MX" sz="3200" dirty="0" smtClean="0"/>
              <a:t>La evaluación es un proceso permanente de investigación que permite analizar los diferentes componentes del currículo, en relación con la realidad de la institución y del entorno social en que se desarrolla el Plan Curricular. </a:t>
            </a:r>
          </a:p>
          <a:p>
            <a:pPr lvl="0" algn="just">
              <a:buClr>
                <a:srgbClr val="31B6FD"/>
              </a:buClr>
            </a:pPr>
            <a:r>
              <a:rPr lang="es-MX" sz="3200" dirty="0">
                <a:solidFill>
                  <a:prstClr val="black"/>
                </a:solidFill>
              </a:rPr>
              <a:t>P</a:t>
            </a:r>
            <a:r>
              <a:rPr lang="es-MX" sz="3200" dirty="0" smtClean="0">
                <a:solidFill>
                  <a:prstClr val="black"/>
                </a:solidFill>
              </a:rPr>
              <a:t>ara </a:t>
            </a:r>
            <a:r>
              <a:rPr lang="es-MX" sz="3200" dirty="0">
                <a:solidFill>
                  <a:prstClr val="black"/>
                </a:solidFill>
              </a:rPr>
              <a:t>suministrar validez, confiabilidad, objetividad; alcance, duración y eficiencia del plan curricular de acuerdo con las innovaciones que el proceso educativo y social exige en el momento actual. </a:t>
            </a:r>
          </a:p>
          <a:p>
            <a:pPr algn="just"/>
            <a:endParaRPr lang="es-MX" sz="3200" dirty="0" smtClean="0"/>
          </a:p>
          <a:p>
            <a:pPr algn="just"/>
            <a:endParaRPr lang="es-MX" sz="3200" dirty="0"/>
          </a:p>
        </p:txBody>
      </p:sp>
    </p:spTree>
    <p:extLst>
      <p:ext uri="{BB962C8B-B14F-4D97-AF65-F5344CB8AC3E}">
        <p14:creationId xmlns:p14="http://schemas.microsoft.com/office/powerpoint/2010/main" val="13469709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04664"/>
            <a:ext cx="7787208" cy="6192688"/>
          </a:xfrm>
        </p:spPr>
        <p:txBody>
          <a:bodyPr>
            <a:normAutofit/>
          </a:bodyPr>
          <a:lstStyle/>
          <a:p>
            <a:pPr marL="114300" indent="0">
              <a:buNone/>
            </a:pPr>
            <a:r>
              <a:rPr lang="es-MX" sz="2400" b="1" dirty="0" smtClean="0"/>
              <a:t>Características recurrentes en todos los modelos de evaluación:</a:t>
            </a:r>
          </a:p>
          <a:p>
            <a:r>
              <a:rPr lang="es-MX" sz="2400" dirty="0" smtClean="0"/>
              <a:t>Integran a todo el proceso de programación y desarrollo curricular. </a:t>
            </a:r>
          </a:p>
          <a:p>
            <a:r>
              <a:rPr lang="es-MX" sz="2400" dirty="0" smtClean="0"/>
              <a:t>Formativa proporcionando el enriquecimiento y perfeccionamiento curricular en cuanto a sus resultados.</a:t>
            </a:r>
          </a:p>
          <a:p>
            <a:r>
              <a:rPr lang="es-MX" sz="2400" dirty="0" smtClean="0"/>
              <a:t> Continua, es decir, permanente y estable.</a:t>
            </a:r>
          </a:p>
          <a:p>
            <a:r>
              <a:rPr lang="es-MX" sz="2400" dirty="0" smtClean="0"/>
              <a:t>Recurrente de forma que genera proceso de retroalimentación </a:t>
            </a:r>
          </a:p>
          <a:p>
            <a:r>
              <a:rPr lang="es-MX" sz="2400" dirty="0" smtClean="0"/>
              <a:t>Criterios definidos que orienten las actividades </a:t>
            </a:r>
          </a:p>
          <a:p>
            <a:r>
              <a:rPr lang="es-MX" sz="2400" dirty="0" smtClean="0"/>
              <a:t>Facilite la toma de decisiones con compromiso y responsabilidad.</a:t>
            </a:r>
          </a:p>
          <a:p>
            <a:r>
              <a:rPr lang="es-MX" sz="2400" dirty="0" smtClean="0"/>
              <a:t>Permite la mayor participación activa posible de quienes están involucrados en los diversos procesos curriculares.</a:t>
            </a:r>
          </a:p>
          <a:p>
            <a:pPr marL="0" indent="0">
              <a:buNone/>
            </a:pPr>
            <a:endParaRPr lang="es-MX" sz="2400" dirty="0" smtClean="0"/>
          </a:p>
          <a:p>
            <a:pPr marL="114300" indent="0">
              <a:buNone/>
            </a:pPr>
            <a:endParaRPr lang="es-MX" sz="2400" dirty="0"/>
          </a:p>
        </p:txBody>
      </p:sp>
    </p:spTree>
    <p:extLst>
      <p:ext uri="{BB962C8B-B14F-4D97-AF65-F5344CB8AC3E}">
        <p14:creationId xmlns:p14="http://schemas.microsoft.com/office/powerpoint/2010/main" val="11131626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p:txBody>
          <a:bodyPr>
            <a:noAutofit/>
          </a:bodyPr>
          <a:lstStyle/>
          <a:p>
            <a:pPr algn="just"/>
            <a:r>
              <a:rPr lang="es-MX" sz="3200" dirty="0" smtClean="0"/>
              <a:t>Importancia, alcances y limitaciones de la evaluación curricular</a:t>
            </a:r>
            <a:endParaRPr lang="es-MX" sz="3200" dirty="0"/>
          </a:p>
        </p:txBody>
      </p:sp>
      <p:sp>
        <p:nvSpPr>
          <p:cNvPr id="3" name="2 Marcador de contenido"/>
          <p:cNvSpPr>
            <a:spLocks noGrp="1"/>
          </p:cNvSpPr>
          <p:nvPr>
            <p:ph idx="1"/>
          </p:nvPr>
        </p:nvSpPr>
        <p:spPr>
          <a:xfrm>
            <a:off x="395536" y="1700808"/>
            <a:ext cx="7632848" cy="4785395"/>
          </a:xfrm>
        </p:spPr>
        <p:txBody>
          <a:bodyPr>
            <a:normAutofit/>
          </a:bodyPr>
          <a:lstStyle/>
          <a:p>
            <a:pPr algn="just"/>
            <a:r>
              <a:rPr lang="es-MX" sz="3200" dirty="0" smtClean="0"/>
              <a:t>En la actualidad en función a los grandes cambios y los avances científicos permanentes, deben juzgarse los resultados obtenidos para reestructurar, adecuar o realizar los ajustes en el momento oportuno de manera racional y técnicamente coherentes con la situación educativa y social.</a:t>
            </a:r>
            <a:endParaRPr lang="es-MX" sz="3200" dirty="0"/>
          </a:p>
        </p:txBody>
      </p:sp>
    </p:spTree>
    <p:extLst>
      <p:ext uri="{BB962C8B-B14F-4D97-AF65-F5344CB8AC3E}">
        <p14:creationId xmlns:p14="http://schemas.microsoft.com/office/powerpoint/2010/main" val="21374765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20688"/>
            <a:ext cx="7355160" cy="6048672"/>
          </a:xfrm>
        </p:spPr>
        <p:txBody>
          <a:bodyPr>
            <a:normAutofit/>
          </a:bodyPr>
          <a:lstStyle/>
          <a:p>
            <a:pPr algn="just"/>
            <a:r>
              <a:rPr lang="es-MX" sz="2800" dirty="0" smtClean="0"/>
              <a:t>La evaluación curricular facilita la optimización de cada uno de los elementos del proceso, al proporcionar la información necesaria que permita establecer las bases confiables y válidas para modificar o mantener dichos elementos. </a:t>
            </a:r>
          </a:p>
          <a:p>
            <a:pPr marL="114300" indent="0" algn="just">
              <a:buNone/>
            </a:pPr>
            <a:endParaRPr lang="es-MX" sz="2800" dirty="0" smtClean="0"/>
          </a:p>
          <a:p>
            <a:pPr algn="just"/>
            <a:r>
              <a:rPr lang="es-MX" sz="2800" dirty="0" smtClean="0"/>
              <a:t>Además es indispensable para valorar lo más objetiva y sistemáticamente posible los logros y diferencias del plan curricular previsto. </a:t>
            </a:r>
            <a:endParaRPr lang="es-MX" sz="2800" dirty="0"/>
          </a:p>
        </p:txBody>
      </p:sp>
    </p:spTree>
    <p:extLst>
      <p:ext uri="{BB962C8B-B14F-4D97-AF65-F5344CB8AC3E}">
        <p14:creationId xmlns:p14="http://schemas.microsoft.com/office/powerpoint/2010/main" val="714697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332656"/>
            <a:ext cx="8229600" cy="1143000"/>
          </a:xfrm>
        </p:spPr>
        <p:txBody>
          <a:bodyPr>
            <a:normAutofit fontScale="90000"/>
          </a:bodyPr>
          <a:lstStyle/>
          <a:p>
            <a:pPr algn="l"/>
            <a:r>
              <a:rPr lang="es-MX" dirty="0" smtClean="0"/>
              <a:t>Razones para realizar evaluación curricular</a:t>
            </a:r>
            <a:endParaRPr lang="es-MX" dirty="0"/>
          </a:p>
        </p:txBody>
      </p:sp>
      <p:sp>
        <p:nvSpPr>
          <p:cNvPr id="3" name="2 Marcador de contenido"/>
          <p:cNvSpPr>
            <a:spLocks noGrp="1"/>
          </p:cNvSpPr>
          <p:nvPr>
            <p:ph idx="1"/>
          </p:nvPr>
        </p:nvSpPr>
        <p:spPr>
          <a:xfrm>
            <a:off x="395536" y="1916832"/>
            <a:ext cx="7776864" cy="4032448"/>
          </a:xfrm>
        </p:spPr>
        <p:txBody>
          <a:bodyPr>
            <a:normAutofit/>
          </a:bodyPr>
          <a:lstStyle/>
          <a:p>
            <a:pPr algn="just"/>
            <a:r>
              <a:rPr lang="es-MX" sz="3600" dirty="0" smtClean="0"/>
              <a:t>Ayuda a determinar la conveniencia de conservarlo, modificarlo o sustituirlo</a:t>
            </a:r>
            <a:r>
              <a:rPr lang="es-MX" sz="3600" dirty="0" smtClean="0"/>
              <a:t>.</a:t>
            </a:r>
          </a:p>
          <a:p>
            <a:pPr algn="just"/>
            <a:endParaRPr lang="es-MX" sz="3600" dirty="0" smtClean="0"/>
          </a:p>
          <a:p>
            <a:pPr algn="just"/>
            <a:r>
              <a:rPr lang="es-MX" sz="3600" dirty="0" smtClean="0"/>
              <a:t>Permite mantener un seguimiento permanente reflejado a través del control de calidad del programa. </a:t>
            </a:r>
            <a:endParaRPr lang="es-MX" sz="3600" dirty="0"/>
          </a:p>
        </p:txBody>
      </p:sp>
    </p:spTree>
    <p:extLst>
      <p:ext uri="{BB962C8B-B14F-4D97-AF65-F5344CB8AC3E}">
        <p14:creationId xmlns:p14="http://schemas.microsoft.com/office/powerpoint/2010/main" val="324873658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yacencia">
  <a:themeElements>
    <a:clrScheme name="Forma de onda">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Clásico de Office">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dyacencia">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382</TotalTime>
  <Words>1118</Words>
  <Application>Microsoft Office PowerPoint</Application>
  <PresentationFormat>Presentación en pantalla (4:3)</PresentationFormat>
  <Paragraphs>81</Paragraphs>
  <Slides>21</Slides>
  <Notes>0</Notes>
  <HiddenSlides>0</HiddenSlides>
  <MMClips>0</MMClips>
  <ScaleCrop>false</ScaleCrop>
  <HeadingPairs>
    <vt:vector size="4" baseType="variant">
      <vt:variant>
        <vt:lpstr>Tema</vt:lpstr>
      </vt:variant>
      <vt:variant>
        <vt:i4>1</vt:i4>
      </vt:variant>
      <vt:variant>
        <vt:lpstr>Títulos de diapositiva</vt:lpstr>
      </vt:variant>
      <vt:variant>
        <vt:i4>21</vt:i4>
      </vt:variant>
    </vt:vector>
  </HeadingPairs>
  <TitlesOfParts>
    <vt:vector size="22" baseType="lpstr">
      <vt:lpstr>Adyacencia</vt:lpstr>
      <vt:lpstr>EQUIPO  V</vt:lpstr>
      <vt:lpstr>Evaluación y el currículum </vt:lpstr>
      <vt:lpstr>QUE ES LA EVALUACIÓN EN EL CURRÍCULUM</vt:lpstr>
      <vt:lpstr>DEFINICIÓN </vt:lpstr>
      <vt:lpstr>Presentación de PowerPoint</vt:lpstr>
      <vt:lpstr>Presentación de PowerPoint</vt:lpstr>
      <vt:lpstr>Importancia, alcances y limitaciones de la evaluación curricular</vt:lpstr>
      <vt:lpstr>Presentación de PowerPoint</vt:lpstr>
      <vt:lpstr>Razones para realizar evaluación curricular</vt:lpstr>
      <vt:lpstr>Problemas para realizar la evaluación curricular</vt:lpstr>
      <vt:lpstr>Operaciones fundamentales para conducir la evaluación curricular(Tyler)</vt:lpstr>
      <vt:lpstr>Tipos de evaluación curricular</vt:lpstr>
      <vt:lpstr>Evaluación de Contexto</vt:lpstr>
      <vt:lpstr>Evaluación de entrada o insumo</vt:lpstr>
      <vt:lpstr>Evaluación de proceso</vt:lpstr>
      <vt:lpstr>Presentación de PowerPoint</vt:lpstr>
      <vt:lpstr>Evaluación de Producto </vt:lpstr>
      <vt:lpstr>Diferencia entre la evaluación curricular interna y externa</vt:lpstr>
      <vt:lpstr>Evaluación externa</vt:lpstr>
      <vt:lpstr>Pasos de la metodología de la evaluación curricular </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centro de inf</dc:creator>
  <cp:lastModifiedBy>NOE</cp:lastModifiedBy>
  <cp:revision>22</cp:revision>
  <dcterms:created xsi:type="dcterms:W3CDTF">2014-03-20T23:23:38Z</dcterms:created>
  <dcterms:modified xsi:type="dcterms:W3CDTF">2014-03-29T19:30:14Z</dcterms:modified>
</cp:coreProperties>
</file>